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81">
          <p15:clr>
            <a:srgbClr val="747775"/>
          </p15:clr>
        </p15:guide>
        <p15:guide id="2" orient="horz" pos="360">
          <p15:clr>
            <a:srgbClr val="747775"/>
          </p15:clr>
        </p15:guide>
        <p15:guide id="3" orient="horz" pos="2835">
          <p15:clr>
            <a:srgbClr val="747775"/>
          </p15:clr>
        </p15:guide>
        <p15:guide id="4" pos="3914">
          <p15:clr>
            <a:srgbClr val="747775"/>
          </p15:clr>
        </p15:guide>
        <p15:guide id="5" orient="horz" pos="153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1"/>
        <p:guide pos="360" orient="horz"/>
        <p:guide pos="2835" orient="horz"/>
        <p:guide pos="3914"/>
        <p:guide pos="153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5b424ec6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325b424ec6c_0_14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b18a2654d3_2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b18a2654d3_20_0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18a2654d3_2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b18a2654d3_20_58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18a2654d3_2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3b18a2654d3_20_33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b18a2654d3_2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b18a2654d3_20_40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18a2654d3_2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b18a2654d3_20_65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b18a2654d3_3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b18a2654d3_35_17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b92f48a07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b92f48a07e_0_22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18a2654d3_35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3b18a2654d3_35_48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b18a2654d3_35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b18a2654d3_35_25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1f5d6434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b1f5d6434d_0_8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5b424ec6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325b424ec6c_0_104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b158c086c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3b158c086ce_0_42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b158c086c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3b158c086ce_0_58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92f48a07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b92f48a07e_0_140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b158c086c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b158c086ce_0_69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b18a2654d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b18a2654d3_0_8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b18a2654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b18a2654d3_0_15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18a2654d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b18a2654d3_0_52:notes"/>
          <p:cNvSpPr/>
          <p:nvPr>
            <p:ph idx="2" type="sldImg"/>
          </p:nvPr>
        </p:nvSpPr>
        <p:spPr>
          <a:xfrm>
            <a:off x="114321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10.pn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17.png"/><Relationship Id="rId6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28.jpg"/><Relationship Id="rId6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29.jpg"/><Relationship Id="rId6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31.jpg"/><Relationship Id="rId6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6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20.jpg"/><Relationship Id="rId6" Type="http://schemas.openxmlformats.org/officeDocument/2006/relationships/image" Target="../media/image25.jpg"/><Relationship Id="rId7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jpg"/><Relationship Id="rId5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 cortes la palabra Peligrosidad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14427"/>
          <a:stretch/>
        </p:blipFill>
        <p:spPr>
          <a:xfrm>
            <a:off x="225" y="598683"/>
            <a:ext cx="9143545" cy="436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Logo confederación Redes Social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8725" y="0"/>
            <a:ext cx="507625" cy="50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lgo_web completo (Miterd + CHD)_jpg.jpg"/>
          <p:cNvPicPr preferRelativeResize="0"/>
          <p:nvPr/>
        </p:nvPicPr>
        <p:blipFill rotWithShape="1">
          <a:blip r:embed="rId5">
            <a:alphaModFix/>
          </a:blip>
          <a:srcRect b="0" l="0" r="19471" t="0"/>
          <a:stretch/>
        </p:blipFill>
        <p:spPr>
          <a:xfrm>
            <a:off x="0" y="0"/>
            <a:ext cx="2838725" cy="50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4187700" y="4885418"/>
            <a:ext cx="49563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000">
                <a:solidFill>
                  <a:srgbClr val="073763"/>
                </a:solidFill>
              </a:rPr>
              <a:t>ENERO 2026</a:t>
            </a:r>
            <a:endParaRPr b="1" sz="1000">
              <a:solidFill>
                <a:srgbClr val="073763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5651" y="4591550"/>
            <a:ext cx="1645748" cy="2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logo-azul-aquatec-transparent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0326" y="4403748"/>
            <a:ext cx="1751074" cy="2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7. ESTIMACIÓN DEL RIESGO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5" name="Google Shape;145;p22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ejorar esta diapositiva" id="147" name="Google Shape;147;p22"/>
          <p:cNvPicPr preferRelativeResize="0"/>
          <p:nvPr/>
        </p:nvPicPr>
        <p:blipFill rotWithShape="1">
          <a:blip r:embed="rId5">
            <a:alphaModFix/>
          </a:blip>
          <a:srcRect b="0" l="0" r="22922" t="11723"/>
          <a:stretch/>
        </p:blipFill>
        <p:spPr>
          <a:xfrm>
            <a:off x="1625025" y="584500"/>
            <a:ext cx="7047957" cy="427064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80925" y="495475"/>
            <a:ext cx="18480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800">
                <a:solidFill>
                  <a:schemeClr val="dk1"/>
                </a:solidFill>
              </a:rPr>
              <a:t>ESTIMACIÓN del RIESGO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7. ESTIMACIÓN DEL RIESGO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5" name="Google Shape;155;p23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775" y="973000"/>
            <a:ext cx="2791650" cy="124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ta el título de &quot;Riesgo&quot;, además comenta que el ejemplo no procede de un caso real" id="158" name="Google Shape;158;p23"/>
          <p:cNvPicPr preferRelativeResize="0"/>
          <p:nvPr/>
        </p:nvPicPr>
        <p:blipFill rotWithShape="1">
          <a:blip r:embed="rId6">
            <a:alphaModFix/>
          </a:blip>
          <a:srcRect b="5029" l="0" r="8809" t="15887"/>
          <a:stretch/>
        </p:blipFill>
        <p:spPr>
          <a:xfrm>
            <a:off x="126550" y="553950"/>
            <a:ext cx="8338117" cy="403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80919" y="495478"/>
            <a:ext cx="2955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800">
                <a:solidFill>
                  <a:schemeClr val="dk1"/>
                </a:solidFill>
              </a:rPr>
              <a:t>RIESGO sobre la POBLACIÓN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7. ESTIMACIÓN DEL RIESGO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6" name="Google Shape;166;p24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24" title="RESUMEN_MAPRI_CHD_Referencia_corto 12.jpg"/>
          <p:cNvPicPr preferRelativeResize="0"/>
          <p:nvPr/>
        </p:nvPicPr>
        <p:blipFill rotWithShape="1">
          <a:blip r:embed="rId5">
            <a:alphaModFix/>
          </a:blip>
          <a:srcRect b="3331" l="4689" r="0" t="8306"/>
          <a:stretch/>
        </p:blipFill>
        <p:spPr>
          <a:xfrm>
            <a:off x="126550" y="571500"/>
            <a:ext cx="8290799" cy="44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625" y="619125"/>
            <a:ext cx="2986100" cy="113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80919" y="495478"/>
            <a:ext cx="2955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800">
                <a:solidFill>
                  <a:schemeClr val="dk1"/>
                </a:solidFill>
              </a:rPr>
              <a:t>RIESGO sobre las ACTIVIDADES ECONÓMICAS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5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7. ESTIMACIÓN DEL RIESGO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7" name="Google Shape;177;p25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25" title="RESUMEN_MAPRI_CHD_Referencia_Post_CP_v01 10.jpg"/>
          <p:cNvPicPr preferRelativeResize="0"/>
          <p:nvPr/>
        </p:nvPicPr>
        <p:blipFill rotWithShape="1">
          <a:blip r:embed="rId5">
            <a:alphaModFix/>
          </a:blip>
          <a:srcRect b="1884" l="0" r="0" t="12056"/>
          <a:stretch/>
        </p:blipFill>
        <p:spPr>
          <a:xfrm>
            <a:off x="126550" y="569100"/>
            <a:ext cx="8290799" cy="41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4650" y="4574622"/>
            <a:ext cx="1276350" cy="1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6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7. ESTIMACIÓN DEL RIESGO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7" name="Google Shape;187;p26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ejorar esta diapositiva" id="189" name="Google Shape;189;p26"/>
          <p:cNvPicPr preferRelativeResize="0"/>
          <p:nvPr/>
        </p:nvPicPr>
        <p:blipFill rotWithShape="1">
          <a:blip r:embed="rId5">
            <a:alphaModFix/>
          </a:blip>
          <a:srcRect b="8715" l="2595" r="9135" t="10807"/>
          <a:stretch/>
        </p:blipFill>
        <p:spPr>
          <a:xfrm>
            <a:off x="126540" y="584500"/>
            <a:ext cx="8291118" cy="412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8. CONSULTA PÚBLICA MAPRI 3ER CICLO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96" name="Google Shape;196;p27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27"/>
          <p:cNvPicPr preferRelativeResize="0"/>
          <p:nvPr/>
        </p:nvPicPr>
        <p:blipFill rotWithShape="1">
          <a:blip r:embed="rId5">
            <a:alphaModFix/>
          </a:blip>
          <a:srcRect b="2784" l="8975" r="7292" t="13358"/>
          <a:stretch/>
        </p:blipFill>
        <p:spPr>
          <a:xfrm>
            <a:off x="126550" y="569100"/>
            <a:ext cx="8290801" cy="4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8. CONSULTA PÚBLICA MAPRI 3ER CICLO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5" name="Google Shape;205;p28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8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n la diapositiva actual, deja todo igual pero cambia estos textos: donde dice &quot;Sector 10 del PGOU protegido por futura prolongación del Paseo de la Julia&quot; sustituir por &quot;El Sector 10 del PGOU estaría protegido por futura prolongación del Paseo de la Julia" id="207" name="Google Shape;207;p28"/>
          <p:cNvPicPr preferRelativeResize="0"/>
          <p:nvPr/>
        </p:nvPicPr>
        <p:blipFill rotWithShape="1">
          <a:blip r:embed="rId5">
            <a:alphaModFix/>
          </a:blip>
          <a:srcRect b="13716" l="0" r="3241" t="15796"/>
          <a:stretch/>
        </p:blipFill>
        <p:spPr>
          <a:xfrm>
            <a:off x="126556" y="568880"/>
            <a:ext cx="8588101" cy="3493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la diapositiva actual, deja todo igual pero cambia estos textos: donde dice &quot;Sector 10 del PGOU protegido por futura prolongación del Paseo de la Julia&quot; sustituir por &quot;El Sector 10 del PGOU estaría protegido por futura prolongación del Paseo de la Julia" id="208" name="Google Shape;208;p28"/>
          <p:cNvPicPr preferRelativeResize="0"/>
          <p:nvPr/>
        </p:nvPicPr>
        <p:blipFill rotWithShape="1">
          <a:blip r:embed="rId5">
            <a:alphaModFix/>
          </a:blip>
          <a:srcRect b="0" l="1549" r="8860" t="87489"/>
          <a:stretch/>
        </p:blipFill>
        <p:spPr>
          <a:xfrm>
            <a:off x="295080" y="4214247"/>
            <a:ext cx="8251051" cy="6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9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9. VISORES PÚBLICOS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15" name="Google Shape;215;p29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29" title="RESUMEN_MAPRI_CHD_Referencia 11.jpg"/>
          <p:cNvPicPr preferRelativeResize="0"/>
          <p:nvPr/>
        </p:nvPicPr>
        <p:blipFill rotWithShape="1">
          <a:blip r:embed="rId5">
            <a:alphaModFix/>
          </a:blip>
          <a:srcRect b="3381" l="0" r="0" t="12294"/>
          <a:stretch/>
        </p:blipFill>
        <p:spPr>
          <a:xfrm>
            <a:off x="126550" y="584500"/>
            <a:ext cx="8290799" cy="41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0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0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10. RESUMEN DEL PROCESO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4" name="Google Shape;224;p30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ejorar esta diapositiva" id="226" name="Google Shape;226;p30"/>
          <p:cNvPicPr preferRelativeResize="0"/>
          <p:nvPr/>
        </p:nvPicPr>
        <p:blipFill rotWithShape="1">
          <a:blip r:embed="rId5">
            <a:alphaModFix/>
          </a:blip>
          <a:srcRect b="1738" l="0" r="4260" t="12210"/>
          <a:stretch/>
        </p:blipFill>
        <p:spPr>
          <a:xfrm>
            <a:off x="126559" y="584498"/>
            <a:ext cx="8291118" cy="41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/>
          <p:nvPr/>
        </p:nvSpPr>
        <p:spPr>
          <a:xfrm>
            <a:off x="80919" y="495478"/>
            <a:ext cx="29556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800">
                <a:solidFill>
                  <a:schemeClr val="dk1"/>
                </a:solidFill>
              </a:rPr>
              <a:t>RESUMEN del PROCESO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1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1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4" name="Google Shape;234;p31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quita los agradecimientos y pon simplemente &quot;Gracias por su atención&quot; y busca una imagen más relacionada con las inundaciones en el Duero" id="236" name="Google Shape;236;p31"/>
          <p:cNvPicPr preferRelativeResize="0"/>
          <p:nvPr/>
        </p:nvPicPr>
        <p:blipFill rotWithShape="1">
          <a:blip r:embed="rId5">
            <a:alphaModFix/>
          </a:blip>
          <a:srcRect b="0" l="0" r="9371" t="13434"/>
          <a:stretch/>
        </p:blipFill>
        <p:spPr>
          <a:xfrm>
            <a:off x="126550" y="583300"/>
            <a:ext cx="8286510" cy="441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5500" y="4414825"/>
            <a:ext cx="23812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Í</a:t>
            </a: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NDICE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6" name="Google Shape;66;p14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ejora este índice, haciendo más nítidos los textosy metiendo un dibujo de fondo relacionado con las inundaciones" id="68" name="Google Shape;68;p14"/>
          <p:cNvPicPr preferRelativeResize="0"/>
          <p:nvPr/>
        </p:nvPicPr>
        <p:blipFill rotWithShape="1">
          <a:blip r:embed="rId5">
            <a:alphaModFix/>
          </a:blip>
          <a:srcRect b="0" l="1371" r="8383" t="20779"/>
          <a:stretch/>
        </p:blipFill>
        <p:spPr>
          <a:xfrm>
            <a:off x="126550" y="634000"/>
            <a:ext cx="8291118" cy="4214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INTRODUCCIÓN  Y CONTEXTO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5" name="Google Shape;75;p15" title="RESUMEN_MAPRI_CHD_Referencia_corto 2.jpg"/>
          <p:cNvPicPr preferRelativeResize="0"/>
          <p:nvPr/>
        </p:nvPicPr>
        <p:blipFill rotWithShape="1">
          <a:blip r:embed="rId4">
            <a:alphaModFix/>
          </a:blip>
          <a:srcRect b="2846" l="0" r="0" t="0"/>
          <a:stretch/>
        </p:blipFill>
        <p:spPr>
          <a:xfrm>
            <a:off x="126551" y="567699"/>
            <a:ext cx="8289550" cy="449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lgo_web completo (Miterd + CHD)_jpg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RESUMEN ARPSIs Y TRAMOS REVISADOS MAPRI 3er CICLO DHD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4" name="Google Shape;84;p16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ejorar esta diapositiva" id="86" name="Google Shape;86;p16"/>
          <p:cNvPicPr preferRelativeResize="0"/>
          <p:nvPr/>
        </p:nvPicPr>
        <p:blipFill rotWithShape="1">
          <a:blip r:embed="rId5">
            <a:alphaModFix/>
          </a:blip>
          <a:srcRect b="2041" l="1946" r="7939" t="12165"/>
          <a:stretch/>
        </p:blipFill>
        <p:spPr>
          <a:xfrm>
            <a:off x="126558" y="569100"/>
            <a:ext cx="8291118" cy="449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RESUMEN ARPSIs Y TRAMOS REVISADOS MAPRI 3er CICLO DHD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3" name="Google Shape;93;p17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ejorar esta diapositiva" id="95" name="Google Shape;95;p17"/>
          <p:cNvPicPr preferRelativeResize="0"/>
          <p:nvPr/>
        </p:nvPicPr>
        <p:blipFill rotWithShape="1">
          <a:blip r:embed="rId5">
            <a:alphaModFix/>
          </a:blip>
          <a:srcRect b="0" l="3514" r="10129" t="17532"/>
          <a:stretch/>
        </p:blipFill>
        <p:spPr>
          <a:xfrm>
            <a:off x="126550" y="584509"/>
            <a:ext cx="7954100" cy="42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BASE CARTOGRÁFICA EMPLEADA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2" name="Google Shape;102;p18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ejorar esta diapositiva" id="104" name="Google Shape;104;p18"/>
          <p:cNvPicPr preferRelativeResize="0"/>
          <p:nvPr/>
        </p:nvPicPr>
        <p:blipFill rotWithShape="1">
          <a:blip r:embed="rId5">
            <a:alphaModFix/>
          </a:blip>
          <a:srcRect b="0" l="3146" r="7224" t="10809"/>
          <a:stretch/>
        </p:blipFill>
        <p:spPr>
          <a:xfrm>
            <a:off x="126550" y="584500"/>
            <a:ext cx="8291118" cy="449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jorar esta diapositiva" id="109" name="Google Shape;109;p19"/>
          <p:cNvPicPr preferRelativeResize="0"/>
          <p:nvPr/>
        </p:nvPicPr>
        <p:blipFill rotWithShape="1">
          <a:blip r:embed="rId3">
            <a:alphaModFix/>
          </a:blip>
          <a:srcRect b="3507" l="0" r="7902" t="10107"/>
          <a:stretch/>
        </p:blipFill>
        <p:spPr>
          <a:xfrm>
            <a:off x="126555" y="618562"/>
            <a:ext cx="8291118" cy="449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4. ESCENARIOS Y ESTIMACIÓN DE CAUDALES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19" title="lgo_web completo (Miterd + CHD)_jpg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19" title="RESUMEN_MAPRI_CHD_Referencia_corto 6.jpg"/>
          <p:cNvPicPr preferRelativeResize="0"/>
          <p:nvPr/>
        </p:nvPicPr>
        <p:blipFill rotWithShape="1">
          <a:blip r:embed="rId6">
            <a:alphaModFix/>
          </a:blip>
          <a:srcRect b="54533" l="4469" r="43193" t="29602"/>
          <a:stretch/>
        </p:blipFill>
        <p:spPr>
          <a:xfrm>
            <a:off x="245255" y="682900"/>
            <a:ext cx="4003675" cy="67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242642" y="366890"/>
            <a:ext cx="4881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500">
                <a:solidFill>
                  <a:schemeClr val="dk1"/>
                </a:solidFill>
              </a:rPr>
              <a:t>ESCENARIOS Y ESTIMACIÓN DE CAUDALES</a:t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5. PROCESO DE MODELIZACIÓN HIDRÁULICA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2" name="Google Shape;122;p20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20" title="RESUMEN_MAPRI_CHD_Referencia_Post_CP_v01 6.jpg"/>
          <p:cNvPicPr preferRelativeResize="0"/>
          <p:nvPr/>
        </p:nvPicPr>
        <p:blipFill rotWithShape="1">
          <a:blip r:embed="rId5">
            <a:alphaModFix/>
          </a:blip>
          <a:srcRect b="4796" l="3633" r="0" t="13216"/>
          <a:stretch/>
        </p:blipFill>
        <p:spPr>
          <a:xfrm>
            <a:off x="119375" y="864669"/>
            <a:ext cx="8429572" cy="40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title="RESUMEN_MAPRI_CHD_Referencia 6.jpg"/>
          <p:cNvPicPr preferRelativeResize="0"/>
          <p:nvPr/>
        </p:nvPicPr>
        <p:blipFill rotWithShape="1">
          <a:blip r:embed="rId6">
            <a:alphaModFix/>
          </a:blip>
          <a:srcRect b="3704" l="52006" r="2746" t="47548"/>
          <a:stretch/>
        </p:blipFill>
        <p:spPr>
          <a:xfrm>
            <a:off x="1187633" y="2797255"/>
            <a:ext cx="3178976" cy="191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title="RESUMEN_MAPRI_CHD_Referencia_corto_v01 6.jpg"/>
          <p:cNvPicPr preferRelativeResize="0"/>
          <p:nvPr/>
        </p:nvPicPr>
        <p:blipFill rotWithShape="1">
          <a:blip r:embed="rId7">
            <a:alphaModFix/>
          </a:blip>
          <a:srcRect b="6895" l="52673" r="9985" t="58241"/>
          <a:stretch/>
        </p:blipFill>
        <p:spPr>
          <a:xfrm>
            <a:off x="14826" y="2542109"/>
            <a:ext cx="2949824" cy="153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 title="RESUMEN_MAPRI_CHD_Referencia_corto_v01 6.jpg"/>
          <p:cNvPicPr preferRelativeResize="0"/>
          <p:nvPr/>
        </p:nvPicPr>
        <p:blipFill rotWithShape="1">
          <a:blip r:embed="rId7">
            <a:alphaModFix/>
          </a:blip>
          <a:srcRect b="2233" l="0" r="58886" t="88849"/>
          <a:stretch/>
        </p:blipFill>
        <p:spPr>
          <a:xfrm>
            <a:off x="126550" y="4064962"/>
            <a:ext cx="1061075" cy="682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150164" y="455910"/>
            <a:ext cx="34899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800">
                <a:solidFill>
                  <a:schemeClr val="dk1"/>
                </a:solidFill>
              </a:rPr>
              <a:t>PROCESO de MODELIZACIÓN HIDRÁULICA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94358" r="0" t="0"/>
          <a:stretch/>
        </p:blipFill>
        <p:spPr>
          <a:xfrm>
            <a:off x="8824425" y="584500"/>
            <a:ext cx="319575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/>
          <p:nvPr/>
        </p:nvSpPr>
        <p:spPr>
          <a:xfrm rot="-5400000">
            <a:off x="6976975" y="2419150"/>
            <a:ext cx="40029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6. ESTIMACIÓN DE LA PELIGROSIDAD</a:t>
            </a:r>
            <a:endParaRPr sz="12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5" name="Google Shape;135;p21" title="lgo_web completo (Miterd + CHD)_jpg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41" y="125075"/>
            <a:ext cx="2214925" cy="31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>
            <p:ph type="ctrTitle"/>
          </p:nvPr>
        </p:nvSpPr>
        <p:spPr>
          <a:xfrm>
            <a:off x="2437800" y="0"/>
            <a:ext cx="67062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Corbel"/>
              <a:buNone/>
            </a:pP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Revisión y actualización de los Mapas de Peligrosidad y Riesgo de Inundación. 3</a:t>
            </a:r>
            <a:r>
              <a:rPr baseline="30000"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lang="gl" sz="900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rPr>
              <a:t> ciclo. DHD</a:t>
            </a:r>
            <a:endParaRPr sz="900">
              <a:solidFill>
                <a:srgbClr val="B7B7B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Mejorar esta diapositiva" id="137" name="Google Shape;137;p21"/>
          <p:cNvPicPr preferRelativeResize="0"/>
          <p:nvPr/>
        </p:nvPicPr>
        <p:blipFill rotWithShape="1">
          <a:blip r:embed="rId5">
            <a:alphaModFix/>
          </a:blip>
          <a:srcRect b="0" l="0" r="13547" t="12211"/>
          <a:stretch/>
        </p:blipFill>
        <p:spPr>
          <a:xfrm>
            <a:off x="126554" y="569106"/>
            <a:ext cx="8291118" cy="449644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80925" y="495475"/>
            <a:ext cx="19665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600">
                <a:solidFill>
                  <a:schemeClr val="dk1"/>
                </a:solidFill>
              </a:rPr>
              <a:t>ESTIMACIÓN de la PELIGROSIDAD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